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7" r:id="rId4"/>
    <p:sldId id="276" r:id="rId5"/>
    <p:sldId id="296" r:id="rId6"/>
    <p:sldId id="298" r:id="rId7"/>
    <p:sldId id="257" r:id="rId8"/>
    <p:sldId id="277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95" r:id="rId17"/>
    <p:sldId id="286" r:id="rId18"/>
    <p:sldId id="287" r:id="rId19"/>
    <p:sldId id="290" r:id="rId20"/>
    <p:sldId id="291" r:id="rId21"/>
    <p:sldId id="288" r:id="rId22"/>
    <p:sldId id="292" r:id="rId23"/>
    <p:sldId id="293" r:id="rId24"/>
    <p:sldId id="294" r:id="rId25"/>
    <p:sldId id="266" r:id="rId26"/>
    <p:sldId id="274" r:id="rId27"/>
    <p:sldId id="275" r:id="rId28"/>
    <p:sldId id="264" r:id="rId29"/>
    <p:sldId id="267" r:id="rId30"/>
    <p:sldId id="268" r:id="rId31"/>
    <p:sldId id="269" r:id="rId32"/>
    <p:sldId id="265" r:id="rId33"/>
    <p:sldId id="270" r:id="rId34"/>
    <p:sldId id="272" r:id="rId35"/>
    <p:sldId id="271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1"/>
    <p:restoredTop sz="94651"/>
  </p:normalViewPr>
  <p:slideViewPr>
    <p:cSldViewPr snapToGrid="0">
      <p:cViewPr>
        <p:scale>
          <a:sx n="125" d="100"/>
          <a:sy n="125" d="100"/>
        </p:scale>
        <p:origin x="296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85-BF39-1495-CF24-4F1B0307D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0D9A-C5D2-FF7C-3644-A4DF8E89E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6580-4BD6-903B-24E8-248EE18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833E-E817-74EA-AF0F-7BE77F45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E881-D5F7-4DFC-EDD7-5B4CB705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54F-0914-1D5E-53DA-546EE30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33A5-10B3-8922-AFE2-FA3A0D2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B6B-E662-D7EE-403C-422DA0DF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6DC3-D311-881F-12C0-2FE33C0A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2770-8D29-70D7-240E-A5D28D8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64A2C-5C3D-7618-54D9-236EE375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C421-D912-2B56-4407-EB582E3C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B872-E8F9-D888-62B2-24851297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562E-3003-3833-0DFA-C3E2ED5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A6C1-A554-A489-BF47-674D944F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ADB-B80F-4DBE-2089-E463BF70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650-58FD-6F35-5CFE-A6132BD1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DA3-C902-45CF-1E5A-AF70F624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805-C836-5139-139D-9E094B8D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012B-7603-ED21-D784-A0D7ED1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600-9272-D9D7-798D-8D73A0BB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C3236-7D2D-CF0A-7AD8-975A408D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09E9-C946-D66F-DB27-46E004F6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7067-F01C-1BFC-D433-5910030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5947D-1648-B7E2-CD4F-9458A0EE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5E61-F812-1423-34EE-6FEC775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AAA-69FB-12A5-6737-C7F5373C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847A6-5FEF-46A4-12D6-EF4C61A7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C1ED-BF91-EA9D-6BFC-EDCD4CB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97AC-3D60-39F1-8974-DD22A393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4E5-D22A-4CA8-6CA7-84AB229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90-0A1F-DA9D-19F2-88E1DED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34331-C7A8-1A51-2C79-AE089269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1F30-3CF7-A0AC-BBD8-5E10E34E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D109-61E9-D8F1-E494-6BF5ADD75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BE70D-79AB-B43B-DB6D-C147C0901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B1AB-0C7E-450B-370C-332C3CEF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FB9-9629-CD38-647F-DEC7E331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98033-3117-7EB5-AF93-43DD7EA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FBD4-AECC-E8C5-699F-0C0903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9BC2-4D8F-48F9-AD49-909ED7E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2770D-597A-F527-A555-5F513FBD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ECB0-C3A8-A297-ED7D-3A216E4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8144-F63D-4592-FB39-3F0FC0B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F033-E09A-ED79-82B5-84084274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D2E4-7CFD-80DD-AC76-B4678D1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C68-9E8A-1C4E-3870-837460FB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83-3209-1E66-2BF7-1E1A4929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AE320-2885-02E9-B408-B6525506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E966-F088-C19B-82CC-03B3041D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8DAD-768A-4C0A-F45B-F3FB4335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0889F-7F15-E862-45CC-BE877A53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D12-6DAD-171E-5C44-1C933DBA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210E-6C87-CE34-5144-9869CA0A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0B58-298A-786B-6B20-C8620C51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2C1E-0CC0-0198-4AAC-338809C6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992-6824-C0C3-BD44-70007CB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427E1-DE32-B61D-721C-F6029E9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6F00F-E4B5-6449-3F27-7F7400D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3526-985E-710C-A6C0-ABF1E75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AF5F-ECEE-FE4F-325D-5A7DE3A86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0BA02-0F25-D340-918E-D8EE852131BC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CA8-3B4C-02C5-3971-C6C37AC0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37C8-E258-F0CF-E7E9-564B96C5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0B5F-040E-C296-9511-14682DFA9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EBGN645: Day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BC080-9AF2-CAEA-F90D-6A069812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Ripley’s restaurant – visualized by (janky) AI</a:t>
            </a:r>
          </a:p>
        </p:txBody>
      </p:sp>
      <p:pic>
        <p:nvPicPr>
          <p:cNvPr id="5" name="Picture 4" descr="A person in a dog mask making pies&#10;&#10;Description automatically generated">
            <a:extLst>
              <a:ext uri="{FF2B5EF4-FFF2-40B4-BE49-F238E27FC236}">
                <a16:creationId xmlns:a16="http://schemas.microsoft.com/office/drawing/2014/main" id="{DD926E7A-7A4B-8343-95D8-E500BD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07" y="1000185"/>
            <a:ext cx="3356186" cy="5588758"/>
          </a:xfrm>
          <a:prstGeom prst="rect">
            <a:avLst/>
          </a:prstGeom>
        </p:spPr>
      </p:pic>
      <p:pic>
        <p:nvPicPr>
          <p:cNvPr id="7" name="Picture 6" descr="A person wearing a white coat&#10;&#10;Description automatically generated">
            <a:extLst>
              <a:ext uri="{FF2B5EF4-FFF2-40B4-BE49-F238E27FC236}">
                <a16:creationId xmlns:a16="http://schemas.microsoft.com/office/drawing/2014/main" id="{0F7C4445-F8C2-EEF2-29B9-5B7095D2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51" y="1159314"/>
            <a:ext cx="2667000" cy="5270500"/>
          </a:xfrm>
          <a:prstGeom prst="rect">
            <a:avLst/>
          </a:prstGeom>
        </p:spPr>
      </p:pic>
      <p:pic>
        <p:nvPicPr>
          <p:cNvPr id="9" name="Picture 8" descr="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88D0491F-0B42-18A4-CF2F-0425E0F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32" y="1031165"/>
            <a:ext cx="269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9E46-3F4A-8D6A-3FBF-0FA81614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D8F0-84ED-F3C2-321E-B56508D3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Always go in this order:</a:t>
            </a:r>
          </a:p>
          <a:p>
            <a:pPr lvl="1"/>
            <a:r>
              <a:rPr lang="en-US" sz="2800" dirty="0"/>
              <a:t>Sets/indices</a:t>
            </a:r>
          </a:p>
          <a:p>
            <a:pPr lvl="1"/>
            <a:r>
              <a:rPr lang="en-US" sz="2800" dirty="0"/>
              <a:t>Parameters</a:t>
            </a:r>
          </a:p>
          <a:p>
            <a:pPr lvl="1"/>
            <a:r>
              <a:rPr lang="en-US" sz="2800" dirty="0"/>
              <a:t>Variables</a:t>
            </a:r>
          </a:p>
          <a:p>
            <a:pPr lvl="1"/>
            <a:r>
              <a:rPr lang="en-US" sz="2800" dirty="0"/>
              <a:t>Objective function (when appropriate)</a:t>
            </a:r>
          </a:p>
          <a:p>
            <a:pPr lvl="1"/>
            <a:r>
              <a:rPr lang="en-US" sz="2800" dirty="0"/>
              <a:t>Constraints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explanation/examples in INFORMS (Grievel et al.) or CCS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a requirement of any model for this course – homework/projects</a:t>
            </a:r>
          </a:p>
        </p:txBody>
      </p:sp>
    </p:spTree>
    <p:extLst>
      <p:ext uri="{BB962C8B-B14F-4D97-AF65-F5344CB8AC3E}">
        <p14:creationId xmlns:p14="http://schemas.microsoft.com/office/powerpoint/2010/main" val="408993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Indices: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items produced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h𝑎𝑚𝑏𝑢𝑟𝑔𝑒𝑟𝑠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𝑓𝑟𝑒𝑛𝑐h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𝑓𝑟𝑖𝑒𝑠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($’s / item)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time required to produce an item (hours / item)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: maximum time worked per week (hours)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30940-F8C5-893B-8D16-30097E62731A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03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Variables: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 – </a:t>
                </a:r>
                <a:r>
                  <a:rPr lang="en-US" b="1" i="1" dirty="0"/>
                  <a:t>non-negative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endParaRPr lang="en-US" dirty="0"/>
              </a:p>
              <a:p>
                <a:r>
                  <a:rPr lang="en-US" dirty="0"/>
                  <a:t>Objective function is to maximize profit: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Subject to (constrained by) the weekly hourly limit: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t="-1823" b="-40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63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85"/>
            <a:ext cx="10515600" cy="486677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Let’s code this up in GAMS…</a:t>
            </a:r>
          </a:p>
        </p:txBody>
      </p:sp>
    </p:spTree>
    <p:extLst>
      <p:ext uri="{BB962C8B-B14F-4D97-AF65-F5344CB8AC3E}">
        <p14:creationId xmlns:p14="http://schemas.microsoft.com/office/powerpoint/2010/main" val="349697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has a surplus of potatoes and is now requiring all hot dogs sold to be matched by a sale of </a:t>
                </a:r>
                <a:r>
                  <a:rPr lang="en-US" dirty="0" err="1"/>
                  <a:t>french</a:t>
                </a:r>
                <a:r>
                  <a:rPr lang="en-US" dirty="0"/>
                  <a:t> fries (the obligatory combo).. How does his production change?</a:t>
                </a:r>
              </a:p>
              <a:p>
                <a:endParaRPr lang="en-US" dirty="0"/>
              </a:p>
              <a:p>
                <a:r>
                  <a:rPr lang="en-US" dirty="0"/>
                  <a:t>Need to add a new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𝑓𝑟𝑒𝑛𝑐h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Intentional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- do not want to limit standalone </a:t>
                </a:r>
                <a:r>
                  <a:rPr lang="en-US" dirty="0" err="1"/>
                  <a:t>french</a:t>
                </a:r>
                <a:r>
                  <a:rPr lang="en-US" dirty="0"/>
                  <a:t> fries</a:t>
                </a:r>
              </a:p>
              <a:p>
                <a:r>
                  <a:rPr lang="en-US" dirty="0"/>
                  <a:t>Brings up the important concept of switches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56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160C-8F5F-9058-1662-9D9D22F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Globals</a:t>
            </a:r>
            <a:r>
              <a:rPr lang="en-US" dirty="0"/>
              <a:t> (‘global arguments’)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EA3C-DC31-97DE-C519-351FBDF13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Basically: passing information in from the terminal</a:t>
            </a:r>
          </a:p>
          <a:p>
            <a:endParaRPr lang="en-US" dirty="0"/>
          </a:p>
          <a:p>
            <a:r>
              <a:rPr lang="en-US" dirty="0"/>
              <a:t>Why? Don’t want to manually run, change things, run again, …</a:t>
            </a:r>
          </a:p>
          <a:p>
            <a:pPr lvl="1"/>
            <a:r>
              <a:rPr lang="en-US" dirty="0"/>
              <a:t>Prone to human error</a:t>
            </a:r>
          </a:p>
          <a:p>
            <a:pPr lvl="1"/>
            <a:r>
              <a:rPr lang="en-US" dirty="0"/>
              <a:t>Automation saves your sanity </a:t>
            </a:r>
          </a:p>
          <a:p>
            <a:pPr lvl="1"/>
            <a:r>
              <a:rPr lang="en-US" dirty="0"/>
              <a:t>Scripting helps for reproduction (of results)</a:t>
            </a:r>
          </a:p>
          <a:p>
            <a:pPr lvl="1"/>
            <a:endParaRPr lang="en-US" dirty="0"/>
          </a:p>
          <a:p>
            <a:r>
              <a:rPr lang="en-US" dirty="0"/>
              <a:t>Here – going to run this example twice:</a:t>
            </a:r>
          </a:p>
          <a:p>
            <a:pPr lvl="1"/>
            <a:r>
              <a:rPr lang="en-US" dirty="0"/>
              <a:t>Once with the switch enabled</a:t>
            </a:r>
          </a:p>
          <a:p>
            <a:pPr lvl="1"/>
            <a:r>
              <a:rPr lang="en-US" dirty="0"/>
              <a:t>.. then again without the switch enabled</a:t>
            </a:r>
          </a:p>
          <a:p>
            <a:pPr lvl="1"/>
            <a:r>
              <a:rPr lang="en-US" dirty="0"/>
              <a:t>Both times passing the argument from the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93536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really likes hot dogs and is having trouble not eating a hot dog for every one that he cooks.. How does his bad behavior (and poor restaurant hygiene) impact his profits?</a:t>
                </a:r>
              </a:p>
              <a:p>
                <a:endParaRPr lang="en-US" dirty="0"/>
              </a:p>
              <a:p>
                <a:r>
                  <a:rPr lang="en-US" dirty="0"/>
                  <a:t>Need to change parameters…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6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Knowing how to do unit conversions is an absolutely necessity, especially when modeling energy/physical systems</a:t>
                </a:r>
              </a:p>
              <a:p>
                <a:endParaRPr lang="en-US" dirty="0"/>
              </a:p>
              <a:p>
                <a:r>
                  <a:rPr lang="en-US" dirty="0"/>
                  <a:t>Example 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…$=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b="-1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3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58D9-89A3-8BFA-A199-B47F869D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equipment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48053-DDC9-EDB5-6EEF-FDBFAA58E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Ripley now wants to track some of the inputs for his restaurant</a:t>
                </a:r>
              </a:p>
              <a:p>
                <a:r>
                  <a:rPr lang="en-US" dirty="0"/>
                  <a:t>Specifically – he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bun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cheese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beef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sausage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potato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48053-DDC9-EDB5-6EEF-FDBFAA58E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B317E1-E654-7416-2C3B-D9337A5E6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93107"/>
              </p:ext>
            </p:extLst>
          </p:nvPr>
        </p:nvGraphicFramePr>
        <p:xfrm>
          <a:off x="2032000" y="373959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299039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23435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7348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78492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 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French Fries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1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37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5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51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46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74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6C6D-E75F-1F5A-05FB-B6A634C3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BDAE-1371-7979-A285-B55EBBA8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960"/>
            <a:ext cx="10515600" cy="510000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i="1" dirty="0"/>
              <a:t>Need</a:t>
            </a:r>
            <a:r>
              <a:rPr lang="en-US" dirty="0"/>
              <a:t> to be able to call ‘gams’ from the command prompt or terminal – can cover this at the end of class for those who need help (will need to borrow someone’s windows-based laptop)</a:t>
            </a:r>
          </a:p>
          <a:p>
            <a:endParaRPr lang="en-US" i="1" dirty="0"/>
          </a:p>
          <a:p>
            <a:r>
              <a:rPr lang="en-US" dirty="0"/>
              <a:t>You should also have installed the class </a:t>
            </a:r>
            <a:r>
              <a:rPr lang="en-US" i="1" dirty="0"/>
              <a:t>GAMS </a:t>
            </a:r>
            <a:r>
              <a:rPr lang="en-US" dirty="0"/>
              <a:t>license</a:t>
            </a:r>
          </a:p>
          <a:p>
            <a:endParaRPr lang="en-US" dirty="0"/>
          </a:p>
          <a:p>
            <a:r>
              <a:rPr lang="en-US" dirty="0"/>
              <a:t>No class on November 10-12 – depending on our progress, will record a lecture for those days</a:t>
            </a:r>
          </a:p>
          <a:p>
            <a:endParaRPr lang="en-US" dirty="0"/>
          </a:p>
          <a:p>
            <a:r>
              <a:rPr lang="en-US" dirty="0"/>
              <a:t>Paper under review at </a:t>
            </a:r>
            <a:r>
              <a:rPr lang="en-US" i="1" dirty="0"/>
              <a:t>Joule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4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907-8048-27DF-A1B5-483153CC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Ripley’s restaurant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94280-9598-27F0-1860-265141B6E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000"/>
                <a:ext cx="10515600" cy="52228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[same model as before] +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Indices</a:t>
                </a:r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bun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cheese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beef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sausage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potato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Parameter</a:t>
                </a:r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amount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required per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Variables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Quantity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required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Constraints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94280-9598-27F0-1860-265141B6E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000"/>
                <a:ext cx="10515600" cy="5222875"/>
              </a:xfrm>
              <a:blipFill>
                <a:blip r:embed="rId2"/>
                <a:stretch>
                  <a:fillRect l="-724" t="-2179" b="-29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58F9-63F7-2B08-5D88-F1804CB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 [I]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D194-4887-EBF5-DC9E-DD102ADD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Solvers (CPLEX/</a:t>
            </a:r>
            <a:r>
              <a:rPr lang="en-US" dirty="0" err="1"/>
              <a:t>Gurobi</a:t>
            </a:r>
            <a:r>
              <a:rPr lang="en-US" dirty="0"/>
              <a:t>) are pretty good at eliminating irrelevant combinations of indices – e.g. Ripley doesn’t need to use a potato for his hot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-but- this only goes so far and, when you get to big models, the pre-solve step is unreliable</a:t>
            </a:r>
          </a:p>
        </p:txBody>
      </p:sp>
    </p:spTree>
    <p:extLst>
      <p:ext uri="{BB962C8B-B14F-4D97-AF65-F5344CB8AC3E}">
        <p14:creationId xmlns:p14="http://schemas.microsoft.com/office/powerpoint/2010/main" val="73991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CF1F-6F2D-7C6C-11C0-0F59E3B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 [II]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70CAA-61D8-4011-C323-A4A1F3D87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[same model as before] +</a:t>
                </a:r>
              </a:p>
              <a:p>
                <a:pPr marL="0" indent="0">
                  <a:buNone/>
                </a:pPr>
                <a:r>
                  <a:rPr lang="en-US" i="1" dirty="0"/>
                  <a:t>Indices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: </a:t>
                </a:r>
                <a:r>
                  <a:rPr lang="en-US" dirty="0"/>
                  <a:t>set of valid combinations of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required in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Input tracking constraint updated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70CAA-61D8-4011-C323-A4A1F3D87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8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518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9905-996A-3F70-47A5-CDE1112B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math to GAMS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F883A9-C11D-8B45-9645-97E0EF70F031}"/>
                  </a:ext>
                </a:extLst>
              </p:cNvPr>
              <p:cNvSpPr txBox="1"/>
              <p:nvPr/>
            </p:nvSpPr>
            <p:spPr>
              <a:xfrm>
                <a:off x="3048000" y="1690688"/>
                <a:ext cx="6096000" cy="828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F883A9-C11D-8B45-9645-97E0EF70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690688"/>
                <a:ext cx="6096000" cy="828560"/>
              </a:xfrm>
              <a:prstGeom prst="rect">
                <a:avLst/>
              </a:prstGeom>
              <a:blipFill>
                <a:blip r:embed="rId2"/>
                <a:stretch>
                  <a:fillRect t="-110448" b="-1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859FCC-1474-79F0-626F-AC4FD558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20808"/>
            <a:ext cx="7772400" cy="9136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888724-2FAC-0B1D-0EA8-AF8E9FA083B6}"/>
              </a:ext>
            </a:extLst>
          </p:cNvPr>
          <p:cNvCxnSpPr>
            <a:cxnSpLocks/>
          </p:cNvCxnSpPr>
          <p:nvPr/>
        </p:nvCxnSpPr>
        <p:spPr>
          <a:xfrm flipH="1">
            <a:off x="4287520" y="2257444"/>
            <a:ext cx="2854960" cy="135951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2DABFF-0103-73D1-085A-E70E1371B7FB}"/>
              </a:ext>
            </a:extLst>
          </p:cNvPr>
          <p:cNvCxnSpPr>
            <a:cxnSpLocks/>
          </p:cNvCxnSpPr>
          <p:nvPr/>
        </p:nvCxnSpPr>
        <p:spPr>
          <a:xfrm>
            <a:off x="5715000" y="2519248"/>
            <a:ext cx="1236980" cy="10977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4EF1AE-DCA1-0E4E-9A3F-D9D83FC33B32}"/>
              </a:ext>
            </a:extLst>
          </p:cNvPr>
          <p:cNvCxnSpPr>
            <a:cxnSpLocks/>
          </p:cNvCxnSpPr>
          <p:nvPr/>
        </p:nvCxnSpPr>
        <p:spPr>
          <a:xfrm flipH="1">
            <a:off x="3677920" y="2275840"/>
            <a:ext cx="3048000" cy="13411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ECE7-62AE-2ADC-B043-BEC9F994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in GAMS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BBD1-D12C-99B7-5A74-635236BA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883162"/>
            <a:ext cx="5715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2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9DBE-4708-88F1-CF43-AD449BE2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8" y="18255"/>
            <a:ext cx="10515600" cy="1325563"/>
          </a:xfrm>
        </p:spPr>
        <p:txBody>
          <a:bodyPr/>
          <a:lstStyle/>
          <a:p>
            <a:r>
              <a:rPr lang="en-US" dirty="0"/>
              <a:t>Example 2: Ursula’s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C81C-A582-10C7-0CE3-FFDAA162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467853"/>
            <a:ext cx="7206916" cy="508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Ursula love’s eating pizza and beer. She is at Woody’s and is trying to decide what combination would maximize her utility/happiness. She has $20 in her pocket and forgot her wallet (luckily she’s a regular and they don’t ID her). Each piece of pizza costs $2 and gives her 2 utils of satisfaction while each beer costs $4 and gives her 5 utils of satisfaction. What is Ursula’s utility-maximizing set of consumption choices?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Also – what major utility assumption are we violating?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6ADB-A83D-63DD-F98B-B6E1340C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120650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1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[I] – Sets, parameters,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products consumed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𝑝𝑖𝑧𝑧𝑎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𝑏𝑒𝑒𝑟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utility per item consumed (utils/item)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per item ($s/item)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budget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Consumption of pizza and beer (items)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total utility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  <a:blipFill>
                <a:blip r:embed="rId2"/>
                <a:stretch>
                  <a:fillRect l="-1086" t="-2558" b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21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[II] – Objective and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is to maximize happiness: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i="1" dirty="0"/>
                  <a:t>Next class: how do we represent declining marginal utility in a linear program?</a:t>
                </a:r>
              </a:p>
              <a:p>
                <a:pPr marL="0" indent="0" algn="ctr">
                  <a:buNone/>
                </a:pPr>
                <a:r>
                  <a:rPr lang="en-US" sz="2400" i="1" dirty="0"/>
                  <a:t>Can we use another type of program?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  <a:blipFill>
                <a:blip r:embed="rId2"/>
                <a:stretch>
                  <a:fillRect l="-1072" t="-24041" b="-10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26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3CCB-37D2-376E-F2AC-20139FCA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Franz Forestry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8B07-B16B-346E-D164-6FCD918B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68" y="1825625"/>
            <a:ext cx="729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Franz owns land that produces lumber. Franz makes $100 net profit for every tree cut down. There is an initial stand of 100 trees and the trees grow at 1%* per year. Franz has a discount rate of 2%*. What is Franz profit-maximizing harvesting behavior?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*: Varied in counterfactuals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1B6E-BECD-4001-03CD-C92467F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2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2212-4594-D9EF-BCEC-419B48F3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Set/Indices: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years,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∈{0,1,2,…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first year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last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sale price ($/tree)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annual growth rate for trees (%)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initial stock of trees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discount rate (%)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discount factor (unitless)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3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790-1949-E8F7-A4AE-AC1E22C3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3EA4-4F73-1F4A-D1F2-2A455614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 rubric sent</a:t>
            </a:r>
          </a:p>
          <a:p>
            <a:endParaRPr lang="en-US" dirty="0"/>
          </a:p>
          <a:p>
            <a:r>
              <a:rPr lang="en-US" dirty="0"/>
              <a:t>Mainly trying to get you to…</a:t>
            </a:r>
          </a:p>
          <a:p>
            <a:pPr lvl="1"/>
            <a:r>
              <a:rPr lang="en-US" dirty="0"/>
              <a:t>define your research question &lt; </a:t>
            </a:r>
            <a:r>
              <a:rPr lang="en-US" b="1" i="1" dirty="0"/>
              <a:t>this is the biggest one</a:t>
            </a:r>
          </a:p>
          <a:p>
            <a:pPr lvl="1"/>
            <a:r>
              <a:rPr lang="en-US" dirty="0"/>
              <a:t>think about what is possible for your project</a:t>
            </a:r>
          </a:p>
          <a:p>
            <a:pPr lvl="1"/>
            <a:r>
              <a:rPr lang="en-US" dirty="0"/>
              <a:t>see what else has been done by others</a:t>
            </a:r>
          </a:p>
          <a:p>
            <a:pPr lvl="1"/>
            <a:r>
              <a:rPr lang="en-US" dirty="0"/>
              <a:t>begin to gather data</a:t>
            </a:r>
          </a:p>
          <a:p>
            <a:pPr lvl="1"/>
            <a:r>
              <a:rPr lang="en-US" dirty="0"/>
              <a:t>think about your model setup </a:t>
            </a:r>
          </a:p>
          <a:p>
            <a:pPr lvl="2"/>
            <a:r>
              <a:rPr lang="en-US" dirty="0"/>
              <a:t>What is the objective? </a:t>
            </a:r>
          </a:p>
          <a:p>
            <a:pPr lvl="2"/>
            <a:r>
              <a:rPr lang="en-US" dirty="0"/>
              <a:t>What constraints are needed?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0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trees harvested (trees/year)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Stock of trees available in each year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 is to maximize discounted profits: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t="-2362" b="-36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348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[III]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Franz cannot harvest more than what is available: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first year, stock must equal the initial amount: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subsequent years, stock is based on last year’s harvest as well as the growth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935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1B7-A37A-BCE5-08B8-76436822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Elmo’s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81C0-C04D-58A9-E87D-4BC98457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46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Elmo runs a small electricity utility. He has three electricity facilities: coal, gas, and wind. Each technology has its own cost and capacity. He must meet the hourly demand of his small town. What is Elmo’s cost-minimizing set of operational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5E9F-9D74-E33F-272D-C0DBAAE1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97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F858-6CEA-D172-FE80-CDD39338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Technology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Variable renewable energy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Hour of day,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∈{1,2,…24}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of generation ($s / 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Capacity of generation (MW)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Demand from consumers (MWhs)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Capacity factor for electricity generation (unitless)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  <a:blipFill>
                <a:blip r:embed="rId2"/>
                <a:stretch>
                  <a:fillRect l="-1206" t="-2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9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14E6-CA16-5E28-5C94-0C554EC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[II]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453D-B570-AF70-F152-B21E14F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spreadsheet - EBGN645_Data_Day3.xlsx</a:t>
            </a:r>
          </a:p>
        </p:txBody>
      </p:sp>
    </p:spTree>
    <p:extLst>
      <p:ext uri="{BB962C8B-B14F-4D97-AF65-F5344CB8AC3E}">
        <p14:creationId xmlns:p14="http://schemas.microsoft.com/office/powerpoint/2010/main" val="70166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9F4-EA64-515D-96E6-E047E7FB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65125"/>
            <a:ext cx="10908632" cy="1325563"/>
          </a:xfrm>
        </p:spPr>
        <p:txBody>
          <a:bodyPr/>
          <a:lstStyle/>
          <a:p>
            <a:r>
              <a:rPr lang="en-US" dirty="0"/>
              <a:t>Elmo’s Electricity [III]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Generation in hour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: Total cost, target of our optimization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55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02D1-B6EE-C99F-6B71-85509567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[IV]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Total amount of electricity generated must equal/exceed demand: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Cannot generate more than there is capacity for: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2B9C-355D-67BA-698F-4AD65C0F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F307-C206-4B7D-B5B9-50D1D7EC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I get an overview of the current US energy landscape?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can’t I call GAMS from the command prompt/terminal?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talk slower?</a:t>
            </a:r>
          </a:p>
        </p:txBody>
      </p:sp>
    </p:spTree>
    <p:extLst>
      <p:ext uri="{BB962C8B-B14F-4D97-AF65-F5344CB8AC3E}">
        <p14:creationId xmlns:p14="http://schemas.microsoft.com/office/powerpoint/2010/main" val="263556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FA29-7995-96D4-0D0D-B6146F83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DA74-896E-A3CB-128F-7F1827FDB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sort of examples would you like to see in class?</a:t>
            </a:r>
          </a:p>
          <a:p>
            <a:endParaRPr lang="en-US" dirty="0"/>
          </a:p>
          <a:p>
            <a:r>
              <a:rPr lang="en-US" dirty="0"/>
              <a:t>In the past, have covered:</a:t>
            </a:r>
          </a:p>
          <a:p>
            <a:pPr lvl="1"/>
            <a:r>
              <a:rPr lang="en-US" dirty="0"/>
              <a:t>NG extraction in the face of pressure decline curves</a:t>
            </a:r>
          </a:p>
          <a:p>
            <a:pPr lvl="1"/>
            <a:r>
              <a:rPr lang="en-US" dirty="0"/>
              <a:t>Electricity dispatch (very simple)</a:t>
            </a:r>
          </a:p>
          <a:p>
            <a:pPr lvl="1"/>
            <a:r>
              <a:rPr lang="en-US" dirty="0"/>
              <a:t>Mining and resource extraction</a:t>
            </a:r>
          </a:p>
          <a:p>
            <a:pPr lvl="1"/>
            <a:r>
              <a:rPr lang="en-US" dirty="0"/>
              <a:t>Policies</a:t>
            </a:r>
          </a:p>
          <a:p>
            <a:pPr lvl="1"/>
            <a:r>
              <a:rPr lang="en-US" dirty="0"/>
              <a:t>ReEDS – ‘industrial-scale models’</a:t>
            </a:r>
          </a:p>
        </p:txBody>
      </p:sp>
    </p:spTree>
    <p:extLst>
      <p:ext uri="{BB962C8B-B14F-4D97-AF65-F5344CB8AC3E}">
        <p14:creationId xmlns:p14="http://schemas.microsoft.com/office/powerpoint/2010/main" val="412301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5534-4B37-C004-E494-568BC399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DA2C-D25D-37CB-B6D2-0B77B2400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452879"/>
            <a:ext cx="7594600" cy="5130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role of the modeler is to provide information</a:t>
            </a:r>
          </a:p>
          <a:p>
            <a:r>
              <a:rPr lang="en-US" dirty="0"/>
              <a:t>You should not make judgement or inject bias</a:t>
            </a:r>
          </a:p>
          <a:p>
            <a:r>
              <a:rPr lang="en-US" dirty="0"/>
              <a:t>You are entitled to your opinion… but do not let it enter the modeling</a:t>
            </a:r>
          </a:p>
          <a:p>
            <a:r>
              <a:rPr lang="en-US" i="1" dirty="0"/>
              <a:t>Very</a:t>
            </a:r>
            <a:r>
              <a:rPr lang="en-US" dirty="0"/>
              <a:t> easy to spot after a bit of experience</a:t>
            </a:r>
          </a:p>
          <a:p>
            <a:r>
              <a:rPr lang="en-US" dirty="0"/>
              <a:t>Still not right, even if common</a:t>
            </a:r>
          </a:p>
          <a:p>
            <a:r>
              <a:rPr lang="en-US" dirty="0"/>
              <a:t>However, there are limits…</a:t>
            </a:r>
          </a:p>
          <a:p>
            <a:pPr lvl="1"/>
            <a:r>
              <a:rPr lang="en-US" dirty="0"/>
              <a:t>“And if our clients blow up the world, land us in starvation or totalitarianism, that is too bad, but we remained pure in heart to the last, didn't we?”</a:t>
            </a:r>
          </a:p>
          <a:p>
            <a:pPr lvl="1"/>
            <a:r>
              <a:rPr lang="en-US" dirty="0"/>
              <a:t>“However a systems problem is solved—by a planner, scientist, politician, </a:t>
            </a:r>
            <a:r>
              <a:rPr lang="en-US" dirty="0" err="1"/>
              <a:t>antiplanner</a:t>
            </a:r>
            <a:r>
              <a:rPr lang="en-US" dirty="0"/>
              <a:t>, or whomever—the solution is wrong, even dangerously wrong. There is bound to be deception in any approach to the system.”</a:t>
            </a:r>
          </a:p>
          <a:p>
            <a:pPr marL="457200" lvl="1" indent="0">
              <a:buNone/>
            </a:pPr>
            <a:r>
              <a:rPr lang="en-US" dirty="0"/>
              <a:t>     - C West Churchman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1026" name="Picture 2" descr="Obituary: C West Churchman, 1913–2004 | Journal of the Operational Research  Society">
            <a:extLst>
              <a:ext uri="{FF2B5EF4-FFF2-40B4-BE49-F238E27FC236}">
                <a16:creationId xmlns:a16="http://schemas.microsoft.com/office/drawing/2014/main" id="{7A5D5D0B-C0FF-91EB-3691-2FDE4560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60" y="579120"/>
            <a:ext cx="2656840" cy="348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683DB-C360-F5CB-8720-B376B6C9F545}"/>
              </a:ext>
            </a:extLst>
          </p:cNvPr>
          <p:cNvSpPr txBox="1"/>
          <p:nvPr/>
        </p:nvSpPr>
        <p:spPr>
          <a:xfrm>
            <a:off x="8417560" y="4138414"/>
            <a:ext cx="3474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Merriweather" panose="020F0502020204030204" pitchFamily="34" charset="0"/>
              </a:rPr>
              <a:t>‘Thought likes solutions, wisdom abhors them.’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195-D227-5636-C8D7-5F31DCA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AEFF-1D30-A839-FCF7-0BA8016D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Practicing GAMS/GitHub</a:t>
            </a:r>
          </a:p>
          <a:p>
            <a:pPr lvl="1"/>
            <a:r>
              <a:rPr lang="en-US" sz="2800" dirty="0"/>
              <a:t>(Very) Simple examples</a:t>
            </a:r>
          </a:p>
          <a:p>
            <a:pPr lvl="1"/>
            <a:r>
              <a:rPr lang="en-US" sz="2800" dirty="0"/>
              <a:t>Common errors</a:t>
            </a:r>
          </a:p>
          <a:p>
            <a:pPr lvl="1"/>
            <a:r>
              <a:rPr lang="en-US" sz="2800" dirty="0"/>
              <a:t>Introducing time</a:t>
            </a:r>
          </a:p>
          <a:p>
            <a:pPr lvl="1"/>
            <a:r>
              <a:rPr lang="en-US" sz="2800" dirty="0"/>
              <a:t>(slightly) less simple example, introduction of conditionals</a:t>
            </a:r>
          </a:p>
          <a:p>
            <a:pPr lvl="1"/>
            <a:r>
              <a:rPr lang="en-US" sz="2800" dirty="0"/>
              <a:t>Last 15 minutes – helping figure out computer issues</a:t>
            </a:r>
          </a:p>
          <a:p>
            <a:pPr lvl="1"/>
            <a:endParaRPr lang="en-US" sz="2800" dirty="0"/>
          </a:p>
          <a:p>
            <a:r>
              <a:rPr lang="en-US" sz="3200" dirty="0"/>
              <a:t>Tools to introduce:</a:t>
            </a:r>
          </a:p>
          <a:p>
            <a:pPr lvl="1"/>
            <a:r>
              <a:rPr lang="en-US" sz="2800" dirty="0"/>
              <a:t>Conditionals via dollar signs</a:t>
            </a:r>
          </a:p>
          <a:p>
            <a:pPr lvl="1"/>
            <a:r>
              <a:rPr lang="en-US" sz="2800" dirty="0"/>
              <a:t>Restarts/saves</a:t>
            </a:r>
          </a:p>
          <a:p>
            <a:pPr lvl="1"/>
            <a:r>
              <a:rPr lang="en-US" sz="2800" dirty="0" err="1"/>
              <a:t>gdxmerge</a:t>
            </a:r>
            <a:endParaRPr lang="en-US" sz="2800" dirty="0"/>
          </a:p>
          <a:p>
            <a:pPr lvl="1"/>
            <a:r>
              <a:rPr lang="en-US" sz="2800" dirty="0" err="1"/>
              <a:t>gdxdiff</a:t>
            </a:r>
            <a:endParaRPr lang="en-US" sz="2800" dirty="0"/>
          </a:p>
          <a:p>
            <a:pPr lvl="1"/>
            <a:r>
              <a:rPr lang="en-US" sz="2800" dirty="0" err="1"/>
              <a:t>globals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CC2CD-2816-41C0-4643-3722F0F95899}"/>
              </a:ext>
            </a:extLst>
          </p:cNvPr>
          <p:cNvSpPr txBox="1"/>
          <p:nvPr/>
        </p:nvSpPr>
        <p:spPr>
          <a:xfrm>
            <a:off x="6827520" y="5807631"/>
            <a:ext cx="431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all AI images are intentionally hacky</a:t>
            </a:r>
          </a:p>
        </p:txBody>
      </p:sp>
    </p:spTree>
    <p:extLst>
      <p:ext uri="{BB962C8B-B14F-4D97-AF65-F5344CB8AC3E}">
        <p14:creationId xmlns:p14="http://schemas.microsoft.com/office/powerpoint/2010/main" val="355709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38865-8805-6B89-C84D-2F35A006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first… 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text overlay&#10;&#10;AI-generated content may be incorrect.">
            <a:extLst>
              <a:ext uri="{FF2B5EF4-FFF2-40B4-BE49-F238E27FC236}">
                <a16:creationId xmlns:a16="http://schemas.microsoft.com/office/drawing/2014/main" id="{18A38D24-3634-F1AE-751D-9CC150D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963783"/>
            <a:ext cx="5536001" cy="48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 – </a:t>
            </a:r>
            <a:r>
              <a:rPr lang="en-US" i="1" dirty="0"/>
              <a:t>A very simple model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Ripley works 40 hours per week making hamburgers, hot dogs, and </a:t>
            </a:r>
            <a:r>
              <a:rPr lang="en-US" dirty="0" err="1"/>
              <a:t>french</a:t>
            </a:r>
            <a:r>
              <a:rPr lang="en-US" dirty="0"/>
              <a:t> fries. The net revenue and time to make for each of the items is in the table below. </a:t>
            </a:r>
          </a:p>
          <a:p>
            <a:endParaRPr lang="en-US" dirty="0"/>
          </a:p>
          <a:p>
            <a:r>
              <a:rPr lang="en-US" dirty="0"/>
              <a:t>What is Ripley’s profit-maximizing production choice?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50FFA5-2A0C-1123-ABE7-9288935CB98E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7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1871</Words>
  <Application>Microsoft Macintosh PowerPoint</Application>
  <PresentationFormat>Widescreen</PresentationFormat>
  <Paragraphs>315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Aptos Narrow</vt:lpstr>
      <vt:lpstr>Arial</vt:lpstr>
      <vt:lpstr>Cambria Math</vt:lpstr>
      <vt:lpstr>Merriweather</vt:lpstr>
      <vt:lpstr>Office Theme</vt:lpstr>
      <vt:lpstr>EBGN645: Day 3</vt:lpstr>
      <vt:lpstr>Notes</vt:lpstr>
      <vt:lpstr>Proposal Notes</vt:lpstr>
      <vt:lpstr>Questions </vt:lpstr>
      <vt:lpstr>Question for you…</vt:lpstr>
      <vt:lpstr>A short rant</vt:lpstr>
      <vt:lpstr>Agenda</vt:lpstr>
      <vt:lpstr>But first…  a meme</vt:lpstr>
      <vt:lpstr>Ripley’s restaurant – A very simple model </vt:lpstr>
      <vt:lpstr>Ripley’s restaurant – visualized by (janky) AI</vt:lpstr>
      <vt:lpstr>Writing a model</vt:lpstr>
      <vt:lpstr>Ripley’s restaurant</vt:lpstr>
      <vt:lpstr>Ripley’s restaurant</vt:lpstr>
      <vt:lpstr>Ripley’s restaurant</vt:lpstr>
      <vt:lpstr>Ripley’s restaurant</vt:lpstr>
      <vt:lpstr>Globals (‘global arguments’)</vt:lpstr>
      <vt:lpstr>Ripley’s restaurant</vt:lpstr>
      <vt:lpstr>Notes on unit conversions</vt:lpstr>
      <vt:lpstr>Ripley’s equipment requirements</vt:lpstr>
      <vt:lpstr>Extension to Ripley’s restaurant</vt:lpstr>
      <vt:lpstr>Sparse matrix construction [I]</vt:lpstr>
      <vt:lpstr>Sparse matrix construction [II]</vt:lpstr>
      <vt:lpstr>Translating math to GAMS</vt:lpstr>
      <vt:lpstr>Common errors in GAMS</vt:lpstr>
      <vt:lpstr>Example 2: Ursula’s Utility</vt:lpstr>
      <vt:lpstr>Ursula’s Utility [I] – Sets, parameters, variables</vt:lpstr>
      <vt:lpstr>Ursula’s Utility [II] – Objective and constraints</vt:lpstr>
      <vt:lpstr>Example 3: Franz Forestry</vt:lpstr>
      <vt:lpstr>Franz Forestry [I] – sets and parameters</vt:lpstr>
      <vt:lpstr>Franz Forestry [II] – variables and objective</vt:lpstr>
      <vt:lpstr>Franz Forestry [III] - constraints</vt:lpstr>
      <vt:lpstr>Example 4: Elmo’s Electricity</vt:lpstr>
      <vt:lpstr>Elmo’s Electricity [I] – Sets and parameters</vt:lpstr>
      <vt:lpstr>Elmo’s electricity [II] - data</vt:lpstr>
      <vt:lpstr>Elmo’s Electricity [III] – Variables and objective</vt:lpstr>
      <vt:lpstr>Elmo’s Electricity [IV] -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Brown</dc:creator>
  <cp:lastModifiedBy>Maxwell Brown</cp:lastModifiedBy>
  <cp:revision>21</cp:revision>
  <dcterms:created xsi:type="dcterms:W3CDTF">2024-08-23T18:45:09Z</dcterms:created>
  <dcterms:modified xsi:type="dcterms:W3CDTF">2025-09-08T16:44:03Z</dcterms:modified>
</cp:coreProperties>
</file>